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8"/>
  </p:normalViewPr>
  <p:slideViewPr>
    <p:cSldViewPr snapToGrid="0" snapToObjects="1">
      <p:cViewPr varScale="1">
        <p:scale>
          <a:sx n="65" d="100"/>
          <a:sy n="65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线条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标题文本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10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图像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图像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图像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标注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22" name="在此键入引文。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977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文本"/>
          <p:cNvSpPr txBox="1">
            <a:spLocks noGrp="1"/>
          </p:cNvSpPr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（备选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在此键入引文。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33" name="图像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32183"/>
            <a:ext cx="6705600" cy="9779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 b="1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线条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标题文本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线条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标题文本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3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文本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标题文本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63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92" name="图像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标题文本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ython Basic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11049"/>
            </a:lvl1pPr>
          </a:lstStyle>
          <a:p>
            <a:r>
              <a:t>Python Basic 3</a:t>
            </a:r>
          </a:p>
        </p:txBody>
      </p:sp>
      <p:sp>
        <p:nvSpPr>
          <p:cNvPr id="167" name="by Arlenyang…"/>
          <p:cNvSpPr txBox="1">
            <a:spLocks noGrp="1"/>
          </p:cNvSpPr>
          <p:nvPr>
            <p:ph type="subTitle" sz="quarter" idx="1"/>
          </p:nvPr>
        </p:nvSpPr>
        <p:spPr>
          <a:xfrm>
            <a:off x="406400" y="4642246"/>
            <a:ext cx="12192000" cy="1428354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by Arlenyang </a:t>
            </a:r>
          </a:p>
          <a:p>
            <a:pPr>
              <a:defRPr sz="3400"/>
            </a:pPr>
            <a:r>
              <a:t>2018.12.16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程序流程图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程序流程图</a:t>
            </a:r>
          </a:p>
        </p:txBody>
      </p:sp>
      <p:pic>
        <p:nvPicPr>
          <p:cNvPr id="19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5953" y="2794597"/>
            <a:ext cx="8243615" cy="686233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待办列表程序的流程图："/>
          <p:cNvSpPr txBox="1"/>
          <p:nvPr/>
        </p:nvSpPr>
        <p:spPr>
          <a:xfrm>
            <a:off x="731137" y="2057347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待办列表程序的流程图：</a:t>
            </a:r>
          </a:p>
        </p:txBody>
      </p:sp>
      <p:sp>
        <p:nvSpPr>
          <p:cNvPr id="201" name="用户输入一个命令，用input接收"/>
          <p:cNvSpPr txBox="1"/>
          <p:nvPr/>
        </p:nvSpPr>
        <p:spPr>
          <a:xfrm>
            <a:off x="6180598" y="1481899"/>
            <a:ext cx="45249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用户输入一个命令，用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input</a:t>
            </a:r>
            <a:r>
              <a:t>接收</a:t>
            </a:r>
          </a:p>
        </p:txBody>
      </p:sp>
      <p:sp>
        <p:nvSpPr>
          <p:cNvPr id="202" name="根据不同的命令，执行对应的功能"/>
          <p:cNvSpPr txBox="1"/>
          <p:nvPr/>
        </p:nvSpPr>
        <p:spPr>
          <a:xfrm>
            <a:off x="7451678" y="4616450"/>
            <a:ext cx="4686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根据不同的命令，执行对应的功能</a:t>
            </a:r>
          </a:p>
        </p:txBody>
      </p:sp>
      <p:sp>
        <p:nvSpPr>
          <p:cNvPr id="203" name="一个命令完成后，让用户重新输入"/>
          <p:cNvSpPr txBox="1"/>
          <p:nvPr/>
        </p:nvSpPr>
        <p:spPr>
          <a:xfrm>
            <a:off x="6948605" y="8557051"/>
            <a:ext cx="4686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一个命令完成后，让用户重新输入</a:t>
            </a:r>
          </a:p>
        </p:txBody>
      </p:sp>
      <p:sp>
        <p:nvSpPr>
          <p:cNvPr id="204" name="线条"/>
          <p:cNvSpPr/>
          <p:nvPr/>
        </p:nvSpPr>
        <p:spPr>
          <a:xfrm flipH="1">
            <a:off x="5728632" y="2000855"/>
            <a:ext cx="2222283" cy="1615073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05" name="线条"/>
          <p:cNvSpPr/>
          <p:nvPr/>
        </p:nvSpPr>
        <p:spPr>
          <a:xfrm flipH="1">
            <a:off x="5632924" y="4990193"/>
            <a:ext cx="1728177" cy="361487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06" name="线条"/>
          <p:cNvSpPr/>
          <p:nvPr/>
        </p:nvSpPr>
        <p:spPr>
          <a:xfrm flipV="1">
            <a:off x="8358078" y="7340012"/>
            <a:ext cx="851512" cy="1262987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  <p:bldP spid="202" grpId="3" animBg="1" advAuto="0"/>
      <p:bldP spid="203" grpId="5" animBg="1" advAuto="0"/>
      <p:bldP spid="204" grpId="2" animBg="1" advAuto="0"/>
      <p:bldP spid="205" grpId="4" animBg="1" advAuto="0"/>
      <p:bldP spid="206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设计相关的类"/>
          <p:cNvSpPr txBox="1">
            <a:spLocks noGrp="1"/>
          </p:cNvSpPr>
          <p:nvPr>
            <p:ph type="title"/>
          </p:nvPr>
        </p:nvSpPr>
        <p:spPr>
          <a:xfrm>
            <a:off x="2427808" y="4225032"/>
            <a:ext cx="8149184" cy="13035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6000"/>
            </a:lvl1pPr>
          </a:lstStyle>
          <a:p>
            <a:r>
              <a:t>设计相关的类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11" name="先说明一下源码包里的文件结构："/>
          <p:cNvSpPr txBox="1"/>
          <p:nvPr/>
        </p:nvSpPr>
        <p:spPr>
          <a:xfrm>
            <a:off x="1113844" y="2125764"/>
            <a:ext cx="4686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先说明一下源码包里的文件结构：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982" y="3186961"/>
            <a:ext cx="5089443" cy="407155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main.py 入口文件，执行`python main.py`…"/>
          <p:cNvSpPr txBox="1"/>
          <p:nvPr/>
        </p:nvSpPr>
        <p:spPr>
          <a:xfrm>
            <a:off x="6131975" y="2580223"/>
            <a:ext cx="5958483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1">
                    <a:hueOff val="104794"/>
                    <a:lumOff val="-8431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main.py </a:t>
            </a:r>
            <a:r>
              <a:rPr>
                <a:solidFill>
                  <a:srgbClr val="838787"/>
                </a:solidFill>
              </a:rPr>
              <a:t>入口文件，执行`python main.py`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1">
                    <a:hueOff val="104794"/>
                    <a:lumOff val="-8431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rgbClr val="838787"/>
                </a:solidFill>
              </a:rPr>
              <a:t>即启动整个程序</a:t>
            </a:r>
          </a:p>
        </p:txBody>
      </p:sp>
      <p:sp>
        <p:nvSpPr>
          <p:cNvPr id="214" name="Todo.py Todo类的实现"/>
          <p:cNvSpPr txBox="1"/>
          <p:nvPr/>
        </p:nvSpPr>
        <p:spPr>
          <a:xfrm>
            <a:off x="6215106" y="4196583"/>
            <a:ext cx="323522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1">
                    <a:hueOff val="104794"/>
                    <a:lumOff val="-8431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Todo.py </a:t>
            </a:r>
            <a:r>
              <a:rPr>
                <a:solidFill>
                  <a:srgbClr val="838787"/>
                </a:solidFill>
              </a:rPr>
              <a:t>Todo类的实现</a:t>
            </a:r>
          </a:p>
        </p:txBody>
      </p:sp>
      <p:sp>
        <p:nvSpPr>
          <p:cNvPr id="215" name="TodoList.py TodoList类的实现"/>
          <p:cNvSpPr txBox="1"/>
          <p:nvPr/>
        </p:nvSpPr>
        <p:spPr>
          <a:xfrm>
            <a:off x="6387487" y="6550463"/>
            <a:ext cx="43539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1">
                    <a:hueOff val="104794"/>
                    <a:lumOff val="-8431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TodoList.py </a:t>
            </a:r>
            <a:r>
              <a:rPr>
                <a:solidFill>
                  <a:srgbClr val="838787"/>
                </a:solidFill>
              </a:rPr>
              <a:t>TodoList类的实现</a:t>
            </a:r>
          </a:p>
        </p:txBody>
      </p:sp>
      <p:sp>
        <p:nvSpPr>
          <p:cNvPr id="216" name="TodoInputter.py TodoInputter类的实现"/>
          <p:cNvSpPr txBox="1"/>
          <p:nvPr/>
        </p:nvSpPr>
        <p:spPr>
          <a:xfrm>
            <a:off x="6325525" y="5373523"/>
            <a:ext cx="557138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1">
                    <a:hueOff val="104794"/>
                    <a:lumOff val="-8431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TodoInputter.py </a:t>
            </a:r>
            <a:r>
              <a:rPr>
                <a:solidFill>
                  <a:srgbClr val="838787"/>
                </a:solidFill>
              </a:rPr>
              <a:t>TodoInputter类的实现</a:t>
            </a:r>
          </a:p>
        </p:txBody>
      </p:sp>
      <p:sp>
        <p:nvSpPr>
          <p:cNvPr id="217" name="utils.py 工具模块，可以放一些公共方法，方便…"/>
          <p:cNvSpPr txBox="1"/>
          <p:nvPr/>
        </p:nvSpPr>
        <p:spPr>
          <a:xfrm>
            <a:off x="6391849" y="7727403"/>
            <a:ext cx="6483996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1">
                    <a:hueOff val="104794"/>
                    <a:lumOff val="-8431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utils.py </a:t>
            </a:r>
            <a:r>
              <a:rPr>
                <a:solidFill>
                  <a:srgbClr val="838787"/>
                </a:solidFill>
              </a:rPr>
              <a:t>工具模块，可以放一些公共方法，方便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其他模块或类调用</a:t>
            </a:r>
          </a:p>
        </p:txBody>
      </p:sp>
      <p:sp>
        <p:nvSpPr>
          <p:cNvPr id="218" name="线条"/>
          <p:cNvSpPr/>
          <p:nvPr/>
        </p:nvSpPr>
        <p:spPr>
          <a:xfrm flipV="1">
            <a:off x="2925186" y="2971528"/>
            <a:ext cx="3036550" cy="1066877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19" name="线条"/>
          <p:cNvSpPr/>
          <p:nvPr/>
        </p:nvSpPr>
        <p:spPr>
          <a:xfrm flipV="1">
            <a:off x="2946289" y="4475882"/>
            <a:ext cx="3228814" cy="826612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0" name="线条"/>
          <p:cNvSpPr/>
          <p:nvPr/>
        </p:nvSpPr>
        <p:spPr>
          <a:xfrm flipV="1">
            <a:off x="4209921" y="5780039"/>
            <a:ext cx="1906036" cy="88898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1" name="线条"/>
          <p:cNvSpPr/>
          <p:nvPr/>
        </p:nvSpPr>
        <p:spPr>
          <a:xfrm>
            <a:off x="3572322" y="6334096"/>
            <a:ext cx="2583650" cy="426016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2" name="线条"/>
          <p:cNvSpPr/>
          <p:nvPr/>
        </p:nvSpPr>
        <p:spPr>
          <a:xfrm>
            <a:off x="2796307" y="7068117"/>
            <a:ext cx="3529803" cy="1036178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2" animBg="1" advAuto="0"/>
      <p:bldP spid="214" grpId="4" animBg="1" advAuto="0"/>
      <p:bldP spid="215" grpId="8" animBg="1" advAuto="0"/>
      <p:bldP spid="216" grpId="6" animBg="1" advAuto="0"/>
      <p:bldP spid="217" grpId="10" animBg="1" advAuto="0"/>
      <p:bldP spid="218" grpId="1" animBg="1" advAuto="0"/>
      <p:bldP spid="219" grpId="3" animBg="1" advAuto="0"/>
      <p:bldP spid="220" grpId="5" animBg="1" advAuto="0"/>
      <p:bldP spid="221" grpId="7" animBg="1" advAuto="0"/>
      <p:bldP spid="222" grpId="9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25" name="待办项这个概念可以是一个类，我们添加的每个待办项都是它的实例，我们叫它：Todo 吧"/>
          <p:cNvSpPr txBox="1"/>
          <p:nvPr/>
        </p:nvSpPr>
        <p:spPr>
          <a:xfrm>
            <a:off x="1488729" y="3358766"/>
            <a:ext cx="789394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待办项</a:t>
            </a:r>
            <a:r>
              <a:t>这个概念可以是一个类，我们添加的每个待办项都是它的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实例，</a:t>
            </a:r>
            <a:r>
              <a:t>我们叫它：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 </a:t>
            </a:r>
            <a:r>
              <a:t>吧</a:t>
            </a:r>
          </a:p>
        </p:txBody>
      </p:sp>
      <p:sp>
        <p:nvSpPr>
          <p:cNvPr id="226" name="首先我们想一下可以抽象出哪些类？"/>
          <p:cNvSpPr txBox="1"/>
          <p:nvPr/>
        </p:nvSpPr>
        <p:spPr>
          <a:xfrm>
            <a:off x="1113844" y="2125764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首先我们想一下可以抽象出哪些类？</a:t>
            </a:r>
          </a:p>
        </p:txBody>
      </p:sp>
      <p:sp>
        <p:nvSpPr>
          <p:cNvPr id="227" name="还记得驼峰命名法吗？不记得翻之前的课件！"/>
          <p:cNvSpPr txBox="1"/>
          <p:nvPr/>
        </p:nvSpPr>
        <p:spPr>
          <a:xfrm>
            <a:off x="3064740" y="4458021"/>
            <a:ext cx="621522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solidFill>
                  <a:schemeClr val="accent2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还记得驼峰命名法吗？不记得翻之前的课件！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2" animBg="1" advAuto="0"/>
      <p:bldP spid="226" grpId="1" animBg="1" advAuto="0"/>
      <p:bldP spid="227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30" name="待办项肯定不止一个对吧，所以我们至少得用一个List把这些待办项装起来。所以这个列表可以是一个类，我们叫它：TodoList"/>
          <p:cNvSpPr txBox="1"/>
          <p:nvPr/>
        </p:nvSpPr>
        <p:spPr>
          <a:xfrm>
            <a:off x="1190273" y="3186961"/>
            <a:ext cx="7893944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待办项肯定不止一个对吧，所以我们至少得用一个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List</a:t>
            </a:r>
            <a:r>
              <a:t>把这些待办项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装起来。</a:t>
            </a:r>
            <a:r>
              <a:t>所以这个列表可以是一个类，我们叫它：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TodoList</a:t>
            </a:r>
          </a:p>
        </p:txBody>
      </p:sp>
      <p:sp>
        <p:nvSpPr>
          <p:cNvPr id="231" name="首先我们想一下可以抽象出哪些类？"/>
          <p:cNvSpPr txBox="1"/>
          <p:nvPr/>
        </p:nvSpPr>
        <p:spPr>
          <a:xfrm>
            <a:off x="1113844" y="2125764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首先我们想一下可以抽象出哪些类？</a:t>
            </a:r>
          </a:p>
        </p:txBody>
      </p:sp>
      <p:sp>
        <p:nvSpPr>
          <p:cNvPr id="232" name="为什么不直接用python的List？"/>
          <p:cNvSpPr txBox="1"/>
          <p:nvPr/>
        </p:nvSpPr>
        <p:spPr>
          <a:xfrm>
            <a:off x="1486591" y="5111758"/>
            <a:ext cx="438373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solidFill>
                  <a:schemeClr val="accent2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为什么不直接用python的List？</a:t>
            </a:r>
          </a:p>
        </p:txBody>
      </p:sp>
      <p:sp>
        <p:nvSpPr>
          <p:cNvPr id="233" name="TodoList不仅要有存放待办项的功能，…"/>
          <p:cNvSpPr txBox="1"/>
          <p:nvPr/>
        </p:nvSpPr>
        <p:spPr>
          <a:xfrm>
            <a:off x="1518087" y="5739519"/>
            <a:ext cx="6591301" cy="196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TodoList不仅要有存放待办项的功能，</a:t>
            </a:r>
          </a:p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还得提供诸如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添加一个新的待办项</a:t>
            </a:r>
            <a:r>
              <a:t>之类的功能，</a:t>
            </a:r>
          </a:p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而这些功能（或者叫方法）是List不具备的，</a:t>
            </a:r>
          </a:p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所以需要对它进行</a:t>
            </a: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封装</a:t>
            </a:r>
          </a:p>
        </p:txBody>
      </p:sp>
      <p:sp>
        <p:nvSpPr>
          <p:cNvPr id="234" name="封装也不记得了对不对？"/>
          <p:cNvSpPr txBox="1"/>
          <p:nvPr/>
        </p:nvSpPr>
        <p:spPr>
          <a:xfrm>
            <a:off x="2293407" y="7811269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solidFill>
                  <a:schemeClr val="accent2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封装也不记得了对不对？</a:t>
            </a:r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8754" y="7473316"/>
            <a:ext cx="2260601" cy="223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 advAuto="0"/>
      <p:bldP spid="232" grpId="2" animBg="1" advAuto="0"/>
      <p:bldP spid="233" grpId="3" animBg="1" advAuto="0"/>
      <p:bldP spid="234" grpId="4" animBg="1" advAuto="0"/>
      <p:bldP spid="235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38" name="我们在cmd里输入了一个命令（比如add），是不是需要一个东西读取这些命令，并将它们转换成Todo和TodoList里可以执行的功能？所以需要一个解析用户输入的类，我们叫它：TodoInputter"/>
          <p:cNvSpPr txBox="1"/>
          <p:nvPr/>
        </p:nvSpPr>
        <p:spPr>
          <a:xfrm>
            <a:off x="1240016" y="3186961"/>
            <a:ext cx="7893944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我们在cmd里输入了一个命令（比如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add</a:t>
            </a:r>
            <a:r>
              <a:t>），是不是需要一个东西读取这些命令，并将它们转换成Todo和TodoList里可以执行的功能？所以需要一个解析用户输入的类，我们叫它：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TodoInputter</a:t>
            </a:r>
          </a:p>
        </p:txBody>
      </p:sp>
      <p:sp>
        <p:nvSpPr>
          <p:cNvPr id="239" name="首先我们想一下可以抽象出哪些类？"/>
          <p:cNvSpPr txBox="1"/>
          <p:nvPr/>
        </p:nvSpPr>
        <p:spPr>
          <a:xfrm>
            <a:off x="1113844" y="2125764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首先我们想一下可以抽象出哪些类？</a:t>
            </a:r>
          </a:p>
        </p:txBody>
      </p:sp>
      <p:sp>
        <p:nvSpPr>
          <p:cNvPr id="240" name="圆形"/>
          <p:cNvSpPr/>
          <p:nvPr/>
        </p:nvSpPr>
        <p:spPr>
          <a:xfrm>
            <a:off x="9730157" y="6970709"/>
            <a:ext cx="1191588" cy="1191587"/>
          </a:xfrm>
          <a:prstGeom prst="ellipse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41" name="圆形"/>
          <p:cNvSpPr/>
          <p:nvPr/>
        </p:nvSpPr>
        <p:spPr>
          <a:xfrm>
            <a:off x="7830198" y="5070749"/>
            <a:ext cx="4505997" cy="4505998"/>
          </a:xfrm>
          <a:prstGeom prst="ellipse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42" name="圆形"/>
          <p:cNvSpPr/>
          <p:nvPr/>
        </p:nvSpPr>
        <p:spPr>
          <a:xfrm>
            <a:off x="8945038" y="6185589"/>
            <a:ext cx="2761826" cy="2761827"/>
          </a:xfrm>
          <a:prstGeom prst="ellipse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43" name="Todo"/>
          <p:cNvSpPr txBox="1"/>
          <p:nvPr/>
        </p:nvSpPr>
        <p:spPr>
          <a:xfrm>
            <a:off x="9973145" y="7344252"/>
            <a:ext cx="7056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r>
              <a:t>Todo</a:t>
            </a:r>
          </a:p>
        </p:txBody>
      </p:sp>
      <p:sp>
        <p:nvSpPr>
          <p:cNvPr id="244" name="TodoList"/>
          <p:cNvSpPr txBox="1"/>
          <p:nvPr/>
        </p:nvSpPr>
        <p:spPr>
          <a:xfrm>
            <a:off x="10663480" y="6748906"/>
            <a:ext cx="10975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r>
              <a:t>TodoList</a:t>
            </a:r>
          </a:p>
        </p:txBody>
      </p:sp>
      <p:sp>
        <p:nvSpPr>
          <p:cNvPr id="245" name="TodoInputter"/>
          <p:cNvSpPr txBox="1"/>
          <p:nvPr/>
        </p:nvSpPr>
        <p:spPr>
          <a:xfrm>
            <a:off x="8124692" y="5365725"/>
            <a:ext cx="16319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r>
              <a:t>TodoInputter</a:t>
            </a:r>
          </a:p>
        </p:txBody>
      </p:sp>
      <p:sp>
        <p:nvSpPr>
          <p:cNvPr id="246" name="用户（你、我）"/>
          <p:cNvSpPr txBox="1"/>
          <p:nvPr/>
        </p:nvSpPr>
        <p:spPr>
          <a:xfrm>
            <a:off x="9379801" y="4204784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r>
              <a:t>用户（你、我）</a:t>
            </a:r>
          </a:p>
        </p:txBody>
      </p:sp>
      <p:cxnSp>
        <p:nvCxnSpPr>
          <p:cNvPr id="247" name="连接线"/>
          <p:cNvCxnSpPr>
            <a:stCxn id="243" idx="0"/>
            <a:endCxn id="246" idx="0"/>
          </p:cNvCxnSpPr>
          <p:nvPr/>
        </p:nvCxnSpPr>
        <p:spPr>
          <a:xfrm flipH="1" flipV="1">
            <a:off x="10325951" y="4433384"/>
            <a:ext cx="1" cy="3133119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</p:cxnSp>
      <p:sp>
        <p:nvSpPr>
          <p:cNvPr id="248" name="结合我们之前的程序流程图，…"/>
          <p:cNvSpPr txBox="1"/>
          <p:nvPr/>
        </p:nvSpPr>
        <p:spPr>
          <a:xfrm>
            <a:off x="1392546" y="5543558"/>
            <a:ext cx="560070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结合我们之前的程序流程图，</a:t>
            </a:r>
          </a:p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用户输入一个命令之后程序的运行步骤：</a:t>
            </a:r>
          </a:p>
        </p:txBody>
      </p:sp>
      <p:sp>
        <p:nvSpPr>
          <p:cNvPr id="249" name="通过最外层的TodoInputter把命令转成 TodoList的功能…"/>
          <p:cNvSpPr txBox="1"/>
          <p:nvPr/>
        </p:nvSpPr>
        <p:spPr>
          <a:xfrm>
            <a:off x="1599148" y="7392155"/>
            <a:ext cx="7893944" cy="201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6164" indent="-466164">
              <a:lnSpc>
                <a:spcPts val="2700"/>
              </a:lnSpc>
              <a:spcBef>
                <a:spcPts val="2800"/>
              </a:spcBef>
              <a:buSzPct val="100000"/>
              <a:buAutoNum type="arabicPeriod"/>
              <a:defRPr sz="22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通过最外层的TodoInputter把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命令</a:t>
            </a:r>
            <a:r>
              <a:t>转成</a:t>
            </a:r>
            <a:br/>
            <a:r>
              <a:t>TodoList的功能</a:t>
            </a:r>
          </a:p>
          <a:p>
            <a:pPr marL="466164" indent="-466164">
              <a:lnSpc>
                <a:spcPts val="2700"/>
              </a:lnSpc>
              <a:spcBef>
                <a:spcPts val="2800"/>
              </a:spcBef>
              <a:buSzPct val="100000"/>
              <a:buAutoNum type="arabicPeriod"/>
              <a:defRPr sz="22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TodoList通过执行功能影响最内层的Todo，</a:t>
            </a:r>
            <a:br/>
            <a:r>
              <a:t>也就是存储的待办项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1" animBg="1" advAuto="0"/>
      <p:bldP spid="240" grpId="7" animBg="1" advAuto="0"/>
      <p:bldP spid="241" grpId="3" animBg="1" advAuto="0"/>
      <p:bldP spid="242" grpId="5" animBg="1" advAuto="0"/>
      <p:bldP spid="243" grpId="8" animBg="1" advAuto="0"/>
      <p:bldP spid="244" grpId="6" animBg="1" advAuto="0"/>
      <p:bldP spid="245" grpId="4" animBg="1" advAuto="0"/>
      <p:bldP spid="246" grpId="2" animBg="1" advAuto="0"/>
      <p:bldP spid="247" grpId="9" animBg="1" advAuto="0"/>
      <p:bldP spid="248" grpId="10" animBg="1" advAuto="0"/>
      <p:bldP spid="249" grpId="1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52" name="Todo类："/>
          <p:cNvSpPr txBox="1"/>
          <p:nvPr/>
        </p:nvSpPr>
        <p:spPr>
          <a:xfrm>
            <a:off x="1113844" y="2125764"/>
            <a:ext cx="143619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</a:t>
            </a:r>
            <a:r>
              <a:t>类：</a:t>
            </a:r>
          </a:p>
        </p:txBody>
      </p:sp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432" y="2955927"/>
            <a:ext cx="4608123" cy="631196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这个是描述一个类的uml图，能清晰的表示…"/>
          <p:cNvSpPr txBox="1"/>
          <p:nvPr/>
        </p:nvSpPr>
        <p:spPr>
          <a:xfrm>
            <a:off x="4755989" y="986338"/>
            <a:ext cx="6210301" cy="1838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这个是描述一个类的uml图，能清晰的表示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一个类的所有信息。不用管什么是uml，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能看懂图里是什么就行了。也不一定要这么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列出来，反正自己要先想好这个类有哪些东西</a:t>
            </a:r>
          </a:p>
        </p:txBody>
      </p:sp>
      <p:sp>
        <p:nvSpPr>
          <p:cNvPr id="255" name="类名"/>
          <p:cNvSpPr txBox="1"/>
          <p:nvPr/>
        </p:nvSpPr>
        <p:spPr>
          <a:xfrm>
            <a:off x="6623981" y="2955927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类名</a:t>
            </a:r>
          </a:p>
        </p:txBody>
      </p:sp>
      <p:sp>
        <p:nvSpPr>
          <p:cNvPr id="256" name="类的所有变量…"/>
          <p:cNvSpPr txBox="1"/>
          <p:nvPr/>
        </p:nvSpPr>
        <p:spPr>
          <a:xfrm>
            <a:off x="7447378" y="4402537"/>
            <a:ext cx="2333065" cy="1848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类的所有变量</a:t>
            </a:r>
          </a:p>
          <a:p>
            <a:pPr marL="313764" indent="-313764">
              <a:lnSpc>
                <a:spcPct val="2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+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 marL="313764" indent="-313764">
              <a:lnSpc>
                <a:spcPct val="2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+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表示实例变量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 </a:t>
            </a:r>
            <a:r>
              <a:rPr sz="3000">
                <a:solidFill>
                  <a:schemeClr val="accent1">
                    <a:hueOff val="104794"/>
                    <a:lumOff val="-8431"/>
                  </a:schemeClr>
                </a:solidFill>
              </a:rPr>
              <a:t>-</a:t>
            </a:r>
            <a:r>
              <a:t>  表示私有变量</a:t>
            </a:r>
          </a:p>
        </p:txBody>
      </p:sp>
      <p:sp>
        <p:nvSpPr>
          <p:cNvPr id="257" name="类的所有方法…"/>
          <p:cNvSpPr txBox="1"/>
          <p:nvPr/>
        </p:nvSpPr>
        <p:spPr>
          <a:xfrm>
            <a:off x="6989383" y="7143741"/>
            <a:ext cx="2333066" cy="1848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类的所有方法</a:t>
            </a:r>
          </a:p>
          <a:p>
            <a:pPr marL="313764" indent="-313764">
              <a:lnSpc>
                <a:spcPct val="2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+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 marL="313764" indent="-313764">
              <a:lnSpc>
                <a:spcPct val="2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+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表示实例方法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 </a:t>
            </a:r>
            <a:r>
              <a:rPr sz="3000">
                <a:solidFill>
                  <a:schemeClr val="accent1">
                    <a:hueOff val="104794"/>
                    <a:lumOff val="-8431"/>
                  </a:schemeClr>
                </a:solidFill>
              </a:rPr>
              <a:t>-</a:t>
            </a:r>
            <a:r>
              <a:t>  表示私有方法</a:t>
            </a:r>
          </a:p>
        </p:txBody>
      </p:sp>
      <p:sp>
        <p:nvSpPr>
          <p:cNvPr id="258" name="线条"/>
          <p:cNvSpPr/>
          <p:nvPr/>
        </p:nvSpPr>
        <p:spPr>
          <a:xfrm flipV="1">
            <a:off x="3994105" y="3239872"/>
            <a:ext cx="2580020" cy="756877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59" name="线条"/>
          <p:cNvSpPr/>
          <p:nvPr/>
        </p:nvSpPr>
        <p:spPr>
          <a:xfrm flipV="1">
            <a:off x="5439026" y="4896176"/>
            <a:ext cx="1873972" cy="50392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60" name="线条"/>
          <p:cNvSpPr/>
          <p:nvPr/>
        </p:nvSpPr>
        <p:spPr>
          <a:xfrm>
            <a:off x="5439026" y="7500227"/>
            <a:ext cx="143619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61" name="第二次课的ppt里有类变量和方法的讲解哈"/>
          <p:cNvSpPr txBox="1"/>
          <p:nvPr/>
        </p:nvSpPr>
        <p:spPr>
          <a:xfrm>
            <a:off x="6784245" y="6437018"/>
            <a:ext cx="57754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2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第二次课的ppt里有类变量和方法的讲解哈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1" animBg="1" advAuto="0"/>
      <p:bldP spid="254" grpId="2" animBg="1" advAuto="0"/>
      <p:bldP spid="255" grpId="4" animBg="1" advAuto="0"/>
      <p:bldP spid="256" grpId="6" animBg="1" advAuto="0"/>
      <p:bldP spid="257" grpId="9" animBg="1" advAuto="0"/>
      <p:bldP spid="258" grpId="3" animBg="1" advAuto="0"/>
      <p:bldP spid="259" grpId="5" animBg="1" advAuto="0"/>
      <p:bldP spid="260" grpId="8" animBg="1" advAuto="0"/>
      <p:bldP spid="261" grpId="7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64" name="Todo类："/>
          <p:cNvSpPr txBox="1"/>
          <p:nvPr/>
        </p:nvSpPr>
        <p:spPr>
          <a:xfrm>
            <a:off x="1113844" y="2125764"/>
            <a:ext cx="143619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</a:t>
            </a:r>
            <a:r>
              <a:t>类：</a:t>
            </a:r>
          </a:p>
        </p:txBody>
      </p:sp>
      <p:pic>
        <p:nvPicPr>
          <p:cNvPr id="2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432" y="2955927"/>
            <a:ext cx="4608123" cy="631196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先去看下Todo.py哈，这是Todo的源码，然后再…"/>
          <p:cNvSpPr txBox="1"/>
          <p:nvPr/>
        </p:nvSpPr>
        <p:spPr>
          <a:xfrm>
            <a:off x="4407791" y="513500"/>
            <a:ext cx="6588026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先去看下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Todo.py</a:t>
            </a:r>
            <a:r>
              <a:t>哈，这是Todo的源码，然后再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回来看细节的解释</a:t>
            </a:r>
          </a:p>
        </p:txBody>
      </p:sp>
      <p:sp>
        <p:nvSpPr>
          <p:cNvPr id="267" name="baseId，这个变量很重要。首先它是一个…"/>
          <p:cNvSpPr txBox="1"/>
          <p:nvPr/>
        </p:nvSpPr>
        <p:spPr>
          <a:xfrm>
            <a:off x="6640562" y="2218966"/>
            <a:ext cx="6198544" cy="1838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solidFill>
                  <a:schemeClr val="accent2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baseId</a:t>
            </a:r>
            <a:r>
              <a:rPr>
                <a:solidFill>
                  <a:srgbClr val="838787"/>
                </a:solidFill>
              </a:rPr>
              <a:t>，这个变量很重要。首先它是一个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静态变量，所有todo都共用的，也就是说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如果在一个todo里让baseId 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+1</a:t>
            </a:r>
            <a:r>
              <a:t>，下一个todo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取baseId的值，就是+1之后的值了</a:t>
            </a:r>
          </a:p>
        </p:txBody>
      </p:sp>
      <p:sp>
        <p:nvSpPr>
          <p:cNvPr id="268" name="baseId的作用是什么呢？"/>
          <p:cNvSpPr txBox="1"/>
          <p:nvPr/>
        </p:nvSpPr>
        <p:spPr>
          <a:xfrm>
            <a:off x="6668076" y="4257401"/>
            <a:ext cx="34988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baseId的作用是什么呢？</a:t>
            </a:r>
          </a:p>
        </p:txBody>
      </p:sp>
      <p:sp>
        <p:nvSpPr>
          <p:cNvPr id="269" name="线条"/>
          <p:cNvSpPr/>
          <p:nvPr/>
        </p:nvSpPr>
        <p:spPr>
          <a:xfrm flipV="1">
            <a:off x="4379159" y="2898620"/>
            <a:ext cx="2002307" cy="180600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70" name="我们知道每个todo都需要一个唯一的id，这里…"/>
          <p:cNvSpPr txBox="1"/>
          <p:nvPr/>
        </p:nvSpPr>
        <p:spPr>
          <a:xfrm>
            <a:off x="6639223" y="4977577"/>
            <a:ext cx="6566000" cy="139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我们知道每个todo都需要一个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唯一的id</a:t>
            </a:r>
            <a:r>
              <a:t>，这里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我们设计的比较简单，id就是一个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自增</a:t>
            </a:r>
            <a:r>
              <a:t>的数字，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比如第一个todo的id是0，第二个就是1。</a:t>
            </a:r>
          </a:p>
        </p:txBody>
      </p:sp>
      <p:sp>
        <p:nvSpPr>
          <p:cNvPr id="271" name="所以每次创建一个新的todo，我们都需要用…"/>
          <p:cNvSpPr txBox="1"/>
          <p:nvPr/>
        </p:nvSpPr>
        <p:spPr>
          <a:xfrm>
            <a:off x="6713563" y="6664750"/>
            <a:ext cx="6417321" cy="139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所以每次创建一个新的todo，我们都需要用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之前的todo的id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加1</a:t>
            </a:r>
            <a:r>
              <a:t>来得到新的id。这种情况用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静态变量特别合适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animBg="1" advAuto="0"/>
      <p:bldP spid="267" grpId="3" animBg="1" advAuto="0"/>
      <p:bldP spid="268" grpId="4" animBg="1" advAuto="0"/>
      <p:bldP spid="269" grpId="2" animBg="1" advAuto="0"/>
      <p:bldP spid="270" grpId="5" animBg="1" advAuto="0"/>
      <p:bldP spid="271" grpId="6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626" y="3321415"/>
            <a:ext cx="11531086" cy="629748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75" name="Todo类："/>
          <p:cNvSpPr txBox="1"/>
          <p:nvPr/>
        </p:nvSpPr>
        <p:spPr>
          <a:xfrm>
            <a:off x="1113844" y="2125764"/>
            <a:ext cx="143619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</a:t>
            </a:r>
            <a:r>
              <a:t>类：</a:t>
            </a:r>
          </a:p>
        </p:txBody>
      </p:sp>
      <p:sp>
        <p:nvSpPr>
          <p:cNvPr id="276" name="问题：…"/>
          <p:cNvSpPr txBox="1"/>
          <p:nvPr/>
        </p:nvSpPr>
        <p:spPr>
          <a:xfrm>
            <a:off x="5883488" y="1075490"/>
            <a:ext cx="6423756" cy="182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问题：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为什么要把id设置成私有变量？</a:t>
            </a:r>
          </a:p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为什么createTodoId也要设置成私有方法？</a:t>
            </a:r>
          </a:p>
        </p:txBody>
      </p:sp>
      <p:sp>
        <p:nvSpPr>
          <p:cNvPr id="277" name="说说生成todo的id的逻辑："/>
          <p:cNvSpPr txBox="1"/>
          <p:nvPr/>
        </p:nvSpPr>
        <p:spPr>
          <a:xfrm>
            <a:off x="1167482" y="2723590"/>
            <a:ext cx="37756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说说生成todo的id的逻辑：</a:t>
            </a:r>
          </a:p>
        </p:txBody>
      </p:sp>
      <p:sp>
        <p:nvSpPr>
          <p:cNvPr id="278" name="todo初始化时给__id赋值，使用…"/>
          <p:cNvSpPr txBox="1"/>
          <p:nvPr/>
        </p:nvSpPr>
        <p:spPr>
          <a:xfrm>
            <a:off x="7777604" y="6517572"/>
            <a:ext cx="5043191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todo初始化时给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__id</a:t>
            </a:r>
            <a:r>
              <a:t>赋值，使用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的是类中的私有方法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__createTodoId</a:t>
            </a:r>
          </a:p>
        </p:txBody>
      </p:sp>
      <p:sp>
        <p:nvSpPr>
          <p:cNvPr id="279" name="线条"/>
          <p:cNvSpPr/>
          <p:nvPr/>
        </p:nvSpPr>
        <p:spPr>
          <a:xfrm flipH="1">
            <a:off x="5249615" y="6773913"/>
            <a:ext cx="1422289" cy="421654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repeatCount="2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2" animBg="1" advAuto="0"/>
      <p:bldP spid="273" grpId="6" animBg="1" advAuto="0"/>
      <p:bldP spid="276" grpId="5" animBg="1" advAuto="0"/>
      <p:bldP spid="277" grpId="1" animBg="1" advAuto="0"/>
      <p:bldP spid="278" grpId="4" animBg="1" advAuto="0"/>
      <p:bldP spid="279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212" y="3350625"/>
            <a:ext cx="9720725" cy="6331165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83" name="Todo类："/>
          <p:cNvSpPr txBox="1"/>
          <p:nvPr/>
        </p:nvSpPr>
        <p:spPr>
          <a:xfrm>
            <a:off x="1113844" y="2125764"/>
            <a:ext cx="143619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</a:t>
            </a:r>
            <a:r>
              <a:t>类：</a:t>
            </a:r>
          </a:p>
        </p:txBody>
      </p:sp>
      <p:sp>
        <p:nvSpPr>
          <p:cNvPr id="284" name="再来说说status变量："/>
          <p:cNvSpPr txBox="1"/>
          <p:nvPr/>
        </p:nvSpPr>
        <p:spPr>
          <a:xfrm>
            <a:off x="1167482" y="2723590"/>
            <a:ext cx="31088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再来说说status变量：</a:t>
            </a:r>
          </a:p>
        </p:txBody>
      </p:sp>
      <p:sp>
        <p:nvSpPr>
          <p:cNvPr id="285" name="status是私有变量，知道为什么噻…"/>
          <p:cNvSpPr txBox="1"/>
          <p:nvPr/>
        </p:nvSpPr>
        <p:spPr>
          <a:xfrm>
            <a:off x="4594076" y="3562018"/>
            <a:ext cx="8315658" cy="139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status是私有变量，知道为什么噻</a:t>
            </a:r>
          </a:p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complete是公共方法，外界可以通过调用它来修改status</a:t>
            </a:r>
          </a:p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isComplete方法可以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从侧面</a:t>
            </a:r>
            <a:r>
              <a:t>得到status的值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2" animBg="1" advAuto="0"/>
      <p:bldP spid="284" grpId="1" animBg="1" advAuto="0"/>
      <p:bldP spid="285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UTLINE（做一个管理待办列表的小工具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OUTLINE（做一个管理待办列表的小工具）</a:t>
            </a:r>
          </a:p>
        </p:txBody>
      </p:sp>
      <p:sp>
        <p:nvSpPr>
          <p:cNvPr id="170" name="分析待办列表的功能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分析待办列表的功能</a:t>
            </a:r>
          </a:p>
          <a:p>
            <a:r>
              <a:t>程序流程图</a:t>
            </a:r>
          </a:p>
          <a:p>
            <a:r>
              <a:t>设计程序的类和结构</a:t>
            </a:r>
          </a:p>
          <a:p>
            <a:r>
              <a:t>实现程序</a:t>
            </a:r>
          </a:p>
          <a:p>
            <a:r>
              <a:t>测试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88" name="TodoList类："/>
          <p:cNvSpPr txBox="1"/>
          <p:nvPr/>
        </p:nvSpPr>
        <p:spPr>
          <a:xfrm>
            <a:off x="1113844" y="2125764"/>
            <a:ext cx="198581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TodoList</a:t>
            </a:r>
            <a:r>
              <a:t>类：</a:t>
            </a:r>
          </a:p>
        </p:txBody>
      </p:sp>
      <p:pic>
        <p:nvPicPr>
          <p:cNvPr id="2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713" y="3054314"/>
            <a:ext cx="5502601" cy="554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odoList简单多了，它就负责管理一个List，…"/>
          <p:cNvSpPr txBox="1"/>
          <p:nvPr/>
        </p:nvSpPr>
        <p:spPr>
          <a:xfrm>
            <a:off x="6712136" y="2239706"/>
            <a:ext cx="6269237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TodoList简单多了，它就负责管理一个List，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添加（</a:t>
            </a:r>
            <a:r>
              <a:rPr>
                <a:solidFill>
                  <a:schemeClr val="accent1"/>
                </a:solidFill>
              </a:rPr>
              <a:t>add</a:t>
            </a:r>
            <a:r>
              <a:t>），删除（</a:t>
            </a:r>
            <a:r>
              <a:rPr>
                <a:solidFill>
                  <a:schemeClr val="accent1"/>
                </a:solidFill>
              </a:rPr>
              <a:t>delete</a:t>
            </a:r>
            <a:r>
              <a:t>）等</a:t>
            </a:r>
          </a:p>
        </p:txBody>
      </p:sp>
      <p:sp>
        <p:nvSpPr>
          <p:cNvPr id="291" name="举添加一个todo的栗子…"/>
          <p:cNvSpPr txBox="1"/>
          <p:nvPr/>
        </p:nvSpPr>
        <p:spPr>
          <a:xfrm>
            <a:off x="6616943" y="3855050"/>
            <a:ext cx="6459623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举添加一个todo的栗子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首先要先创建一个todo实例</a:t>
            </a:r>
          </a:p>
          <a:p>
            <a:pPr marL="466164" indent="-466164">
              <a:lnSpc>
                <a:spcPct val="20000"/>
              </a:lnSpc>
              <a:spcBef>
                <a:spcPts val="2800"/>
              </a:spcBef>
              <a:buSzPct val="100000"/>
              <a:buAutoNum type="arabicPeriod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然后把这个todo放到TodoList对象的List里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具体实现看源码哈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1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294" name="TodoInputter类："/>
          <p:cNvSpPr txBox="1"/>
          <p:nvPr/>
        </p:nvSpPr>
        <p:spPr>
          <a:xfrm>
            <a:off x="1113844" y="2125764"/>
            <a:ext cx="26083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TodoInputter</a:t>
            </a:r>
            <a:r>
              <a:t>类：</a:t>
            </a:r>
          </a:p>
        </p:txBody>
      </p:sp>
      <p:sp>
        <p:nvSpPr>
          <p:cNvPr id="295" name="代码看着很多，其实都是调用TodoList的方法，…"/>
          <p:cNvSpPr txBox="1"/>
          <p:nvPr/>
        </p:nvSpPr>
        <p:spPr>
          <a:xfrm>
            <a:off x="6094433" y="7132584"/>
            <a:ext cx="6634014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代码看着很多，其实都是调用TodoList的方法，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这也是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面向对象编程</a:t>
            </a:r>
            <a:r>
              <a:t>的</a:t>
            </a:r>
            <a:r>
              <a:rPr>
                <a:solidFill>
                  <a:schemeClr val="accent1"/>
                </a:solidFill>
              </a:rPr>
              <a:t>分层概念</a:t>
            </a:r>
            <a:r>
              <a:t>的体现。</a:t>
            </a: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288" y="3186961"/>
            <a:ext cx="5223335" cy="593656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odoInputter的主要作用就是用户与TodoList…"/>
          <p:cNvSpPr txBox="1"/>
          <p:nvPr/>
        </p:nvSpPr>
        <p:spPr>
          <a:xfrm>
            <a:off x="6089725" y="3352144"/>
            <a:ext cx="6384876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TodoInputter的主要作用就是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用户</a:t>
            </a:r>
            <a:r>
              <a:t>与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TodoList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之间沟通的桥梁。</a:t>
            </a:r>
          </a:p>
        </p:txBody>
      </p:sp>
      <p:sp>
        <p:nvSpPr>
          <p:cNvPr id="298" name="具体来说，就是我输入一个…"/>
          <p:cNvSpPr txBox="1"/>
          <p:nvPr/>
        </p:nvSpPr>
        <p:spPr>
          <a:xfrm>
            <a:off x="6106306" y="4583234"/>
            <a:ext cx="6875563" cy="227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具体来说，就是我输入一个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命令</a:t>
            </a:r>
            <a:r>
              <a:rPr>
                <a:solidFill>
                  <a:schemeClr val="accent1"/>
                </a:solidFill>
              </a:rPr>
              <a:t>add</a:t>
            </a:r>
            <a:r>
              <a:t>，TodoInputter负责解读这个命令（因为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可能还有参数，比如add还需要用户输入todo的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描述），调用TodoList的add方法，才能把新的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todo保存下来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3" animBg="1" advAuto="0"/>
      <p:bldP spid="297" grpId="1" animBg="1" advAuto="0"/>
      <p:bldP spid="298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250" y="2795434"/>
            <a:ext cx="8623301" cy="66167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302" name="TodoInputter类："/>
          <p:cNvSpPr txBox="1"/>
          <p:nvPr/>
        </p:nvSpPr>
        <p:spPr>
          <a:xfrm>
            <a:off x="1113844" y="2125764"/>
            <a:ext cx="26083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TodoInputter</a:t>
            </a:r>
            <a:r>
              <a:t>类：</a:t>
            </a:r>
          </a:p>
        </p:txBody>
      </p:sp>
      <p:sp>
        <p:nvSpPr>
          <p:cNvPr id="303" name="初始化一个todoList实例，你可以理解成一个个性化的List"/>
          <p:cNvSpPr txBox="1"/>
          <p:nvPr/>
        </p:nvSpPr>
        <p:spPr>
          <a:xfrm>
            <a:off x="4381895" y="4168766"/>
            <a:ext cx="794816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初始化一个todoList实例，你可以理解成一个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个性化</a:t>
            </a:r>
            <a:r>
              <a:t>的List</a:t>
            </a:r>
          </a:p>
        </p:txBody>
      </p:sp>
      <p:sp>
        <p:nvSpPr>
          <p:cNvPr id="304" name="while True是一个无限循环，我们在用户输入完一个命令之后，…"/>
          <p:cNvSpPr txBox="1"/>
          <p:nvPr/>
        </p:nvSpPr>
        <p:spPr>
          <a:xfrm>
            <a:off x="4508895" y="6061602"/>
            <a:ext cx="8720585" cy="139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while True</a:t>
            </a:r>
            <a:r>
              <a:t>是一个无限循环，我们在用户输入完一个命令之后，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需要返回最开始的位置，让用户输入下一个命令。除非输入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“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quit</a:t>
            </a:r>
            <a:r>
              <a:t>”命令，否则程序会永远执行下去</a:t>
            </a:r>
          </a:p>
        </p:txBody>
      </p:sp>
      <p:sp>
        <p:nvSpPr>
          <p:cNvPr id="305" name="线条"/>
          <p:cNvSpPr/>
          <p:nvPr/>
        </p:nvSpPr>
        <p:spPr>
          <a:xfrm>
            <a:off x="2755291" y="5474905"/>
            <a:ext cx="1681222" cy="74959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306" name="线条"/>
          <p:cNvSpPr/>
          <p:nvPr/>
        </p:nvSpPr>
        <p:spPr>
          <a:xfrm flipH="1">
            <a:off x="4187462" y="7514569"/>
            <a:ext cx="710081" cy="356798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307" name="知道break在这里的作用噻~"/>
          <p:cNvSpPr txBox="1"/>
          <p:nvPr/>
        </p:nvSpPr>
        <p:spPr>
          <a:xfrm>
            <a:off x="3001533" y="8137237"/>
            <a:ext cx="309049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19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知道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break</a:t>
            </a:r>
            <a:r>
              <a:t>在这里的作用噻~</a:t>
            </a:r>
          </a:p>
        </p:txBody>
      </p:sp>
      <p:pic>
        <p:nvPicPr>
          <p:cNvPr id="308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3043" y="8062644"/>
            <a:ext cx="1122953" cy="101601"/>
          </a:xfrm>
          <a:prstGeom prst="rect">
            <a:avLst/>
          </a:prstGeom>
        </p:spPr>
      </p:pic>
      <p:pic>
        <p:nvPicPr>
          <p:cNvPr id="31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2261" y="8092787"/>
            <a:ext cx="495906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1" animBg="1" advAuto="0"/>
      <p:bldP spid="303" grpId="2" animBg="1" advAuto="0"/>
      <p:bldP spid="304" grpId="4" animBg="1" advAuto="0"/>
      <p:bldP spid="305" grpId="3" animBg="1" advAuto="0"/>
      <p:bldP spid="306" grpId="5" animBg="1" advAuto="0"/>
      <p:bldP spid="307" grpId="7" animBg="1" advAuto="0"/>
      <p:bldP spid="308" grpId="6" animBg="1" advAuto="0"/>
      <p:bldP spid="310" grpId="8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313" name="main.py："/>
          <p:cNvSpPr txBox="1"/>
          <p:nvPr/>
        </p:nvSpPr>
        <p:spPr>
          <a:xfrm>
            <a:off x="1113844" y="2125764"/>
            <a:ext cx="15702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main.py</a:t>
            </a:r>
            <a:r>
              <a:t>：</a:t>
            </a:r>
          </a:p>
        </p:txBody>
      </p:sp>
      <p:pic>
        <p:nvPicPr>
          <p:cNvPr id="3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810" y="3186961"/>
            <a:ext cx="5652337" cy="316463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我们会习惯性的用main.xxx作为程序执行的入口，特别…"/>
          <p:cNvSpPr txBox="1"/>
          <p:nvPr/>
        </p:nvSpPr>
        <p:spPr>
          <a:xfrm>
            <a:off x="1927925" y="6626841"/>
            <a:ext cx="7810501" cy="1838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我们会习惯性的用main.xxx作为程序执行的</a:t>
            </a:r>
            <a:r>
              <a:rPr>
                <a:solidFill>
                  <a:schemeClr val="accent1"/>
                </a:solidFill>
              </a:rPr>
              <a:t>入口</a:t>
            </a:r>
            <a:r>
              <a:t>，特别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是在</a:t>
            </a:r>
            <a:r>
              <a:rPr>
                <a:solidFill>
                  <a:schemeClr val="accent1"/>
                </a:solidFill>
              </a:rPr>
              <a:t>面向对象编程</a:t>
            </a:r>
            <a:r>
              <a:t>中。因为面向对象里，所有的实现都是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类，需要一个流程把这些类</a:t>
            </a:r>
            <a:r>
              <a:rPr>
                <a:solidFill>
                  <a:schemeClr val="accent1"/>
                </a:solidFill>
              </a:rPr>
              <a:t>串起来</a:t>
            </a:r>
            <a:r>
              <a:t>，就很像</a:t>
            </a:r>
            <a:r>
              <a:rPr>
                <a:solidFill>
                  <a:schemeClr val="accent1"/>
                </a:solidFill>
              </a:rPr>
              <a:t>面向过程</a:t>
            </a:r>
            <a:r>
              <a:t>中的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函数</a:t>
            </a:r>
          </a:p>
        </p:txBody>
      </p:sp>
      <p:sp>
        <p:nvSpPr>
          <p:cNvPr id="316" name="面向对象和面向过程的区别还记得吗？看最后一页"/>
          <p:cNvSpPr txBox="1"/>
          <p:nvPr/>
        </p:nvSpPr>
        <p:spPr>
          <a:xfrm>
            <a:off x="1977668" y="8885277"/>
            <a:ext cx="5334794" cy="23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dirty="0"/>
              <a:t>面向对象和面向过程的区别还记得吗</a:t>
            </a:r>
            <a:r>
              <a:rPr dirty="0" smtClean="0"/>
              <a:t>？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animBg="1" advAuto="0"/>
      <p:bldP spid="315" grpId="2" animBg="1" advAuto="0"/>
      <p:bldP spid="316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319" name="utils.py："/>
          <p:cNvSpPr txBox="1"/>
          <p:nvPr/>
        </p:nvSpPr>
        <p:spPr>
          <a:xfrm>
            <a:off x="798807" y="2125764"/>
            <a:ext cx="145479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utils.py</a:t>
            </a:r>
            <a:r>
              <a:t>：</a:t>
            </a:r>
          </a:p>
        </p:txBody>
      </p:sp>
      <p:sp>
        <p:nvSpPr>
          <p:cNvPr id="320" name="一些与类无关的通用方法可以放到一个单独的文件（比如这里的utils）里，…"/>
          <p:cNvSpPr txBox="1"/>
          <p:nvPr/>
        </p:nvSpPr>
        <p:spPr>
          <a:xfrm>
            <a:off x="1015977" y="7025461"/>
            <a:ext cx="10268546" cy="96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一些与类无关的</a:t>
            </a:r>
            <a:r>
              <a:rPr>
                <a:solidFill>
                  <a:schemeClr val="accent1"/>
                </a:solidFill>
              </a:rPr>
              <a:t>通用方法</a:t>
            </a:r>
            <a:r>
              <a:t>可以放到一个单独的文件（比如这里的utils）里，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这样其他模块或类就可以直接使用，不需要重复写</a:t>
            </a:r>
          </a:p>
        </p:txBody>
      </p:sp>
      <p:pic>
        <p:nvPicPr>
          <p:cNvPr id="3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496" y="2921000"/>
            <a:ext cx="7937501" cy="39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sp>
        <p:nvSpPr>
          <p:cNvPr id="324" name="高阶函数的另一个用法："/>
          <p:cNvSpPr txBox="1"/>
          <p:nvPr/>
        </p:nvSpPr>
        <p:spPr>
          <a:xfrm>
            <a:off x="798807" y="2125764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高阶函数的另一个用法：</a:t>
            </a:r>
          </a:p>
        </p:txBody>
      </p:sp>
      <p:sp>
        <p:nvSpPr>
          <p:cNvPr id="325" name="还记得之前说过的高阶函数的简单用法吗？"/>
          <p:cNvSpPr txBox="1"/>
          <p:nvPr/>
        </p:nvSpPr>
        <p:spPr>
          <a:xfrm>
            <a:off x="883330" y="3186961"/>
            <a:ext cx="5905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还记得之前说过的高阶函数的简单用法吗？</a:t>
            </a:r>
          </a:p>
        </p:txBody>
      </p:sp>
      <p:sp>
        <p:nvSpPr>
          <p:cNvPr id="326" name="lambda表达式！"/>
          <p:cNvSpPr txBox="1"/>
          <p:nvPr/>
        </p:nvSpPr>
        <p:spPr>
          <a:xfrm>
            <a:off x="6861760" y="3186961"/>
            <a:ext cx="241354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solidFill>
                  <a:schemeClr val="accent1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lambda表达式！</a:t>
            </a:r>
          </a:p>
        </p:txBody>
      </p:sp>
      <p:sp>
        <p:nvSpPr>
          <p:cNvPr id="327" name="在todolist项目里用到另一种用法：…"/>
          <p:cNvSpPr txBox="1"/>
          <p:nvPr/>
        </p:nvSpPr>
        <p:spPr>
          <a:xfrm>
            <a:off x="1035730" y="4538979"/>
            <a:ext cx="560070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在todolist项目里用到另一种用法：</a:t>
            </a:r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>
              <a:lnSpc>
                <a:spcPct val="2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把</a:t>
            </a:r>
            <a:r>
              <a:rPr>
                <a:solidFill>
                  <a:schemeClr val="accent1"/>
                </a:solidFill>
              </a:rPr>
              <a:t>普通函数</a:t>
            </a:r>
            <a:r>
              <a:t>当成</a:t>
            </a: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参数</a:t>
            </a:r>
            <a:r>
              <a:t>传给另一个函数使用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26" grpId="2" animBg="1" advAuto="0"/>
      <p:bldP spid="327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设计相关的类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设计相关的类</a:t>
            </a:r>
          </a:p>
        </p:txBody>
      </p:sp>
      <p:pic>
        <p:nvPicPr>
          <p:cNvPr id="3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444" y="2789062"/>
            <a:ext cx="10217661" cy="38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下面是utils.py里的一个公共方法："/>
          <p:cNvSpPr txBox="1"/>
          <p:nvPr/>
        </p:nvSpPr>
        <p:spPr>
          <a:xfrm>
            <a:off x="782226" y="2042860"/>
            <a:ext cx="480759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下面是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utils.py</a:t>
            </a:r>
            <a:r>
              <a:t>里的一个公共方法：</a:t>
            </a:r>
          </a:p>
        </p:txBody>
      </p:sp>
      <p:sp>
        <p:nvSpPr>
          <p:cNvPr id="332" name="它的作用是："/>
          <p:cNvSpPr txBox="1"/>
          <p:nvPr/>
        </p:nvSpPr>
        <p:spPr>
          <a:xfrm>
            <a:off x="759998" y="4325374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它的作用是：</a:t>
            </a:r>
          </a:p>
        </p:txBody>
      </p:sp>
      <p:sp>
        <p:nvSpPr>
          <p:cNvPr id="333" name="这里面有你喜欢的apply方法哟，我就不说它的用法了。…"/>
          <p:cNvSpPr txBox="1"/>
          <p:nvPr/>
        </p:nvSpPr>
        <p:spPr>
          <a:xfrm>
            <a:off x="804094" y="6861213"/>
            <a:ext cx="8398223" cy="148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这里面有你喜欢的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apply</a:t>
            </a:r>
            <a:r>
              <a:t>方法哟，我就不说它的用法了。</a:t>
            </a:r>
          </a:p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因为我们不知道是不是需要给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fn</a:t>
            </a:r>
            <a:r>
              <a:t>传递参数，所以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args</a:t>
            </a:r>
            <a:r>
              <a:t>变量负责</a:t>
            </a:r>
          </a:p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把fn的参数（如果有的话）在执行fn的时候传给它</a:t>
            </a:r>
          </a:p>
        </p:txBody>
      </p:sp>
      <p:sp>
        <p:nvSpPr>
          <p:cNvPr id="334" name="知道*args的星号是什么意思吗？"/>
          <p:cNvSpPr txBox="1"/>
          <p:nvPr/>
        </p:nvSpPr>
        <p:spPr>
          <a:xfrm>
            <a:off x="912525" y="8696528"/>
            <a:ext cx="454699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知道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*</a:t>
            </a:r>
            <a:r>
              <a:t>args的星号是什么意思吗？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1" animBg="1" advAuto="0"/>
      <p:bldP spid="332" grpId="2" animBg="1" advAuto="0"/>
      <p:bldP spid="333" grpId="3" animBg="1" advAuto="0"/>
      <p:bldP spid="334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实现程序及测试"/>
          <p:cNvSpPr txBox="1">
            <a:spLocks noGrp="1"/>
          </p:cNvSpPr>
          <p:nvPr>
            <p:ph type="title"/>
          </p:nvPr>
        </p:nvSpPr>
        <p:spPr>
          <a:xfrm>
            <a:off x="2427808" y="4225032"/>
            <a:ext cx="8149184" cy="13035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6000"/>
            </a:lvl1pPr>
          </a:lstStyle>
          <a:p>
            <a:r>
              <a:t>实现程序及测试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实现程序及测试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实现程序及测试</a:t>
            </a:r>
          </a:p>
        </p:txBody>
      </p:sp>
      <p:sp>
        <p:nvSpPr>
          <p:cNvPr id="339" name="所有代码都在压缩包里了哈，有看不明白的地方随时问我…"/>
          <p:cNvSpPr txBox="1"/>
          <p:nvPr/>
        </p:nvSpPr>
        <p:spPr>
          <a:xfrm>
            <a:off x="991302" y="2272685"/>
            <a:ext cx="7893944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所有代码都在压缩包里了哈，有看不明白的地方随时问我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程序的测试其实很简单，只需要按照自己原本设计的功能检查一遍就行了，不过要有意识的选一些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极端的case</a:t>
            </a:r>
            <a:r>
              <a:t>，比如我如果不填id会怎么样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作业"/>
          <p:cNvSpPr txBox="1">
            <a:spLocks noGrp="1"/>
          </p:cNvSpPr>
          <p:nvPr>
            <p:ph type="title"/>
          </p:nvPr>
        </p:nvSpPr>
        <p:spPr>
          <a:xfrm>
            <a:off x="2427808" y="4225032"/>
            <a:ext cx="8149184" cy="13035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6000"/>
            </a:lvl1pPr>
          </a:lstStyle>
          <a:p>
            <a:r>
              <a:t>作业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分析待办列表的功能"/>
          <p:cNvSpPr txBox="1">
            <a:spLocks noGrp="1"/>
          </p:cNvSpPr>
          <p:nvPr>
            <p:ph type="title"/>
          </p:nvPr>
        </p:nvSpPr>
        <p:spPr>
          <a:xfrm>
            <a:off x="2427808" y="4225032"/>
            <a:ext cx="8149184" cy="13035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6000"/>
            </a:lvl1pPr>
          </a:lstStyle>
          <a:p>
            <a:r>
              <a:t>分析待办列表的功能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作业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作业</a:t>
            </a:r>
          </a:p>
        </p:txBody>
      </p:sp>
      <p:sp>
        <p:nvSpPr>
          <p:cNvPr id="344" name="我们的程序有个缺点，一旦退出程序（无论是输入quit命令还是ctrl+c），我们之前输入的东西就都没有了。…"/>
          <p:cNvSpPr txBox="1"/>
          <p:nvPr/>
        </p:nvSpPr>
        <p:spPr>
          <a:xfrm>
            <a:off x="825494" y="2339009"/>
            <a:ext cx="7893944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我们的程序有个缺点，一旦退出程序（无论是输入quit命令还是ctrl+c），我们之前输入的东西就都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没有</a:t>
            </a:r>
            <a:r>
              <a:t>了。</a:t>
            </a:r>
          </a:p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试试能不能在我的代码的基础上再开发，把输入的数据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保存</a:t>
            </a:r>
            <a:r>
              <a:t>在一个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csv</a:t>
            </a:r>
            <a:r>
              <a:t>文件里，并且每次启动程序时都先从csv文件中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读取</a:t>
            </a:r>
            <a:r>
              <a:t>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待办列表的功能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待办列表的功能</a:t>
            </a:r>
          </a:p>
        </p:txBody>
      </p:sp>
      <p:sp>
        <p:nvSpPr>
          <p:cNvPr id="175" name="添加一个待办项，比如下午要吃个冰淇淋，新创建的待办项都是未完成状态！…"/>
          <p:cNvSpPr txBox="1"/>
          <p:nvPr/>
        </p:nvSpPr>
        <p:spPr>
          <a:xfrm>
            <a:off x="1041045" y="2190926"/>
            <a:ext cx="7893944" cy="33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添加一个待办项，比如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下午要吃个冰淇淋，</a:t>
            </a:r>
            <a:r>
              <a:t>新创建的待办项都是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未完成状态！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完成一个待办项，也就是把待办项的状态置成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已完成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删除一个待办项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显示现在所有的待办项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待办列表的功能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待办列表的功能</a:t>
            </a:r>
          </a:p>
        </p:txBody>
      </p:sp>
      <p:sp>
        <p:nvSpPr>
          <p:cNvPr id="178" name="展示一哈完成后的效果哈~"/>
          <p:cNvSpPr txBox="1"/>
          <p:nvPr/>
        </p:nvSpPr>
        <p:spPr>
          <a:xfrm>
            <a:off x="808913" y="2211713"/>
            <a:ext cx="789394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dirty="0"/>
              <a:t>展示一哈完成后的效果哈~</a:t>
            </a:r>
          </a:p>
        </p:txBody>
      </p:sp>
      <p:pic>
        <p:nvPicPr>
          <p:cNvPr id="179" name="show.mp4" descr="show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65515" y="2927756"/>
            <a:ext cx="10619932" cy="6637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66668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待办列表的功能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待办列表的功能</a:t>
            </a:r>
          </a:p>
        </p:txBody>
      </p:sp>
      <p:sp>
        <p:nvSpPr>
          <p:cNvPr id="182" name="add 添加待办项…"/>
          <p:cNvSpPr txBox="1"/>
          <p:nvPr/>
        </p:nvSpPr>
        <p:spPr>
          <a:xfrm>
            <a:off x="1260648" y="3306382"/>
            <a:ext cx="3589289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add</a:t>
            </a:r>
            <a:r>
              <a:t> 添加待办项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delete</a:t>
            </a:r>
            <a:r>
              <a:t> 删除待办项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complete</a:t>
            </a:r>
            <a:r>
              <a:t> 完成待办项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show</a:t>
            </a:r>
            <a:r>
              <a:t> 显示所有的待办项</a:t>
            </a:r>
          </a:p>
        </p:txBody>
      </p:sp>
      <p:sp>
        <p:nvSpPr>
          <p:cNvPr id="183" name="每个待办项都有一个唯一的id，delete和complete操作都需要指定一个id"/>
          <p:cNvSpPr txBox="1"/>
          <p:nvPr/>
        </p:nvSpPr>
        <p:spPr>
          <a:xfrm>
            <a:off x="1029593" y="6898963"/>
            <a:ext cx="985227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每个待办项都有一个唯一的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id，</a:t>
            </a:r>
            <a:r>
              <a:t>delete和complete操作都需要指定一个id</a:t>
            </a:r>
          </a:p>
        </p:txBody>
      </p:sp>
      <p:sp>
        <p:nvSpPr>
          <p:cNvPr id="184" name="这里有4个命令："/>
          <p:cNvSpPr txBox="1"/>
          <p:nvPr/>
        </p:nvSpPr>
        <p:spPr>
          <a:xfrm>
            <a:off x="810598" y="2249958"/>
            <a:ext cx="2400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这里有4个命令：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build="p" bldLvl="5" animBg="1" advAuto="0"/>
      <p:bldP spid="183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待办列表的功能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待办列表的功能</a:t>
            </a:r>
          </a:p>
        </p:txBody>
      </p:sp>
      <p:sp>
        <p:nvSpPr>
          <p:cNvPr id="187" name="你可能会奇怪为什么我们要用命令的方式来做这个小程序（也就是在cmd里展示）？"/>
          <p:cNvSpPr txBox="1"/>
          <p:nvPr/>
        </p:nvSpPr>
        <p:spPr>
          <a:xfrm>
            <a:off x="799976" y="2223156"/>
            <a:ext cx="114048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你可能会奇怪为什么我们要用命令的方式来做这个小程序（也就是在cmd里展示）？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t="5609"/>
          <a:stretch>
            <a:fillRect/>
          </a:stretch>
        </p:blipFill>
        <p:spPr>
          <a:xfrm>
            <a:off x="8037031" y="2975630"/>
            <a:ext cx="1395325" cy="1308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3" y="4529114"/>
            <a:ext cx="7245253" cy="499252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正常的待办列表应该是这样的，我们的有点low~~"/>
          <p:cNvSpPr txBox="1"/>
          <p:nvPr/>
        </p:nvSpPr>
        <p:spPr>
          <a:xfrm>
            <a:off x="798807" y="3369330"/>
            <a:ext cx="681558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2900"/>
              </a:lnSpc>
              <a:spcBef>
                <a:spcPts val="2800"/>
              </a:spcBef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正常的待办列表应该是这样的，我们的有点low~~</a:t>
            </a:r>
          </a:p>
        </p:txBody>
      </p:sp>
      <p:sp>
        <p:nvSpPr>
          <p:cNvPr id="191" name="这是因为python的图形化编程需要额外的工具支持，…"/>
          <p:cNvSpPr txBox="1"/>
          <p:nvPr/>
        </p:nvSpPr>
        <p:spPr>
          <a:xfrm>
            <a:off x="5451090" y="5674093"/>
            <a:ext cx="742950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2900"/>
              </a:lnSpc>
              <a:spcBef>
                <a:spcPts val="2800"/>
              </a:spcBef>
              <a:defRPr sz="2400">
                <a:solidFill>
                  <a:schemeClr val="accent2">
                    <a:hueOff val="174531"/>
                    <a:satOff val="41281"/>
                    <a:lumOff val="-14509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这是因为python的</a:t>
            </a:r>
            <a:r>
              <a: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rPr>
              <a:t>图形化编程</a:t>
            </a:r>
            <a:r>
              <a:t>需要额外的工具支持，</a:t>
            </a:r>
          </a:p>
          <a:p>
            <a:pPr>
              <a:lnSpc>
                <a:spcPts val="2900"/>
              </a:lnSpc>
              <a:spcBef>
                <a:spcPts val="2800"/>
              </a:spcBef>
              <a:defRPr sz="2400">
                <a:solidFill>
                  <a:schemeClr val="accent2">
                    <a:hueOff val="174531"/>
                    <a:satOff val="41281"/>
                    <a:lumOff val="-14509"/>
                  </a:schemeClr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比较麻烦，只要能完成功能学到如何开发软件就好啦！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2" animBg="1" advAuto="0"/>
      <p:bldP spid="189" grpId="3" animBg="1" advAuto="0"/>
      <p:bldP spid="190" grpId="1" animBg="1" advAuto="0"/>
      <p:bldP spid="191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程序流程图"/>
          <p:cNvSpPr txBox="1">
            <a:spLocks noGrp="1"/>
          </p:cNvSpPr>
          <p:nvPr>
            <p:ph type="title"/>
          </p:nvPr>
        </p:nvSpPr>
        <p:spPr>
          <a:xfrm>
            <a:off x="2427808" y="4225032"/>
            <a:ext cx="8149184" cy="13035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6000"/>
            </a:lvl1pPr>
          </a:lstStyle>
          <a:p>
            <a:r>
              <a:t>程序流程图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程序流程图"/>
          <p:cNvSpPr txBox="1">
            <a:spLocks noGrp="1"/>
          </p:cNvSpPr>
          <p:nvPr>
            <p:ph type="title" idx="4294967295"/>
          </p:nvPr>
        </p:nvSpPr>
        <p:spPr>
          <a:xfrm>
            <a:off x="596900" y="952500"/>
            <a:ext cx="4916786" cy="632768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程序流程图</a:t>
            </a:r>
          </a:p>
        </p:txBody>
      </p:sp>
      <p:sp>
        <p:nvSpPr>
          <p:cNvPr id="196" name="不要害怕哈，程序流程图其实就是描述我们的程序运行的整个过程，不是很深奥的概念~~…"/>
          <p:cNvSpPr txBox="1"/>
          <p:nvPr/>
        </p:nvSpPr>
        <p:spPr>
          <a:xfrm>
            <a:off x="924979" y="2206710"/>
            <a:ext cx="7893944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不要害怕哈，程序流程图其实就是描述我们的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程序运行</a:t>
            </a:r>
            <a:r>
              <a:t>的整个过程，不是很深奥的概念~~</a:t>
            </a:r>
          </a:p>
          <a:p>
            <a:pPr marL="228600" indent="-228600">
              <a:lnSpc>
                <a:spcPts val="2900"/>
              </a:lnSpc>
              <a:spcBef>
                <a:spcPts val="2800"/>
              </a:spcBef>
              <a:buSzPct val="100000"/>
              <a:buChar char="•"/>
              <a:defRPr sz="24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程序都是顺序执行的嘛，在开始编程前先想好整个程序的运行过程，可以减少</a:t>
            </a:r>
            <a:r>
              <a:rPr>
                <a:solidFill>
                  <a:schemeClr val="accent1">
                    <a:hueOff val="104794"/>
                    <a:lumOff val="-8431"/>
                  </a:schemeClr>
                </a:solidFill>
              </a:rPr>
              <a:t>反复修改</a:t>
            </a:r>
            <a:r>
              <a:t>，甚至推倒重来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Macintosh PowerPoint</Application>
  <PresentationFormat>自定义</PresentationFormat>
  <Paragraphs>179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Avenir Next</vt:lpstr>
      <vt:lpstr>Avenir Next Medium</vt:lpstr>
      <vt:lpstr>Baskerville</vt:lpstr>
      <vt:lpstr>Baskerville SemiBold</vt:lpstr>
      <vt:lpstr>Helvetica</vt:lpstr>
      <vt:lpstr>Helvetica Neue</vt:lpstr>
      <vt:lpstr>New_Template7</vt:lpstr>
      <vt:lpstr>Python Basic 3</vt:lpstr>
      <vt:lpstr>OUTLINE（做一个管理待办列表的小工具）</vt:lpstr>
      <vt:lpstr>分析待办列表的功能</vt:lpstr>
      <vt:lpstr>待办列表的功能</vt:lpstr>
      <vt:lpstr>待办列表的功能</vt:lpstr>
      <vt:lpstr>待办列表的功能</vt:lpstr>
      <vt:lpstr>待办列表的功能</vt:lpstr>
      <vt:lpstr>程序流程图</vt:lpstr>
      <vt:lpstr>程序流程图</vt:lpstr>
      <vt:lpstr>程序流程图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设计相关的类</vt:lpstr>
      <vt:lpstr>实现程序及测试</vt:lpstr>
      <vt:lpstr>实现程序及测试</vt:lpstr>
      <vt:lpstr>作业</vt:lpstr>
      <vt:lpstr>作业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 3</dc:title>
  <cp:lastModifiedBy>y.dsheng10@gmail.com</cp:lastModifiedBy>
  <cp:revision>1</cp:revision>
  <dcterms:modified xsi:type="dcterms:W3CDTF">2018-12-16T17:36:47Z</dcterms:modified>
</cp:coreProperties>
</file>